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7.8.2021.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Mrežno mjesto i mrežne stranice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880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Prisjetimo se…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2227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i="1" dirty="0" smtClean="0"/>
              <a:t>Internet je globalna računalna mreža koja svojim korisnicima nudi više usluga. </a:t>
            </a:r>
          </a:p>
          <a:p>
            <a:pPr marL="0" indent="0">
              <a:buNone/>
            </a:pPr>
            <a:r>
              <a:rPr lang="hr-HR" sz="2600" i="1" dirty="0" smtClean="0"/>
              <a:t>Jedna od internetskih usluga je WWW (World Wide Web), koja omogućuje objavu, pretraživanje i preuzimanje sadržaja s mrežnih stranica. </a:t>
            </a:r>
            <a:endParaRPr lang="hr-HR" sz="2600" i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614" y="3542074"/>
            <a:ext cx="353377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Mrežno mjesto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1562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600" b="1" dirty="0" smtClean="0"/>
              <a:t>Mrežno</a:t>
            </a:r>
            <a:r>
              <a:rPr lang="hr-HR" sz="2600" dirty="0" smtClean="0"/>
              <a:t> </a:t>
            </a:r>
            <a:r>
              <a:rPr lang="hr-HR" sz="2600" b="1" dirty="0" smtClean="0"/>
              <a:t>mjesto</a:t>
            </a:r>
            <a:r>
              <a:rPr lang="hr-HR" sz="2600" dirty="0" smtClean="0"/>
              <a:t> ili </a:t>
            </a:r>
            <a:r>
              <a:rPr lang="hr-HR" sz="2600" b="1" dirty="0" smtClean="0"/>
              <a:t>sjedište</a:t>
            </a:r>
            <a:r>
              <a:rPr lang="hr-HR" sz="2600" dirty="0" smtClean="0"/>
              <a:t> (engl. </a:t>
            </a:r>
            <a:r>
              <a:rPr lang="hr-HR" sz="2600" i="1" dirty="0" smtClean="0"/>
              <a:t>Web site</a:t>
            </a:r>
            <a:r>
              <a:rPr lang="hr-HR" sz="2600" dirty="0" smtClean="0"/>
              <a:t>) je mjesto (mapa) na lokalnom ili udaljenom računalu (poslužitelju) koja obuhvaća više povezanih mrežnih stranica. 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685" y="2606362"/>
            <a:ext cx="5847127" cy="3393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4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Mrežna stranica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8"/>
            <a:ext cx="8057607" cy="39517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b="1" dirty="0" smtClean="0"/>
              <a:t>Mrežna</a:t>
            </a:r>
            <a:r>
              <a:rPr lang="hr-HR" sz="2600" dirty="0" smtClean="0"/>
              <a:t> </a:t>
            </a:r>
            <a:r>
              <a:rPr lang="hr-HR" sz="2600" b="1" dirty="0" smtClean="0"/>
              <a:t>stranica</a:t>
            </a:r>
            <a:r>
              <a:rPr lang="hr-HR" sz="2600" dirty="0" smtClean="0"/>
              <a:t> je pojedinačni HTML – hipertekstualni dokument kojem pristupamo putem mrežnih preglednika.</a:t>
            </a:r>
          </a:p>
          <a:p>
            <a:pPr marL="0" indent="0">
              <a:buNone/>
            </a:pPr>
            <a:endParaRPr lang="hr-HR" sz="2600" dirty="0" smtClean="0"/>
          </a:p>
          <a:p>
            <a:pPr marL="0" indent="0">
              <a:buNone/>
            </a:pPr>
            <a:r>
              <a:rPr lang="hr-HR" sz="2600" dirty="0" smtClean="0"/>
              <a:t>Mrežne stranice međusobno su povezane </a:t>
            </a:r>
            <a:r>
              <a:rPr lang="hr-HR" sz="2600" b="1" dirty="0" smtClean="0"/>
              <a:t>poveznicama</a:t>
            </a:r>
            <a:r>
              <a:rPr lang="hr-HR" sz="2600" dirty="0" smtClean="0"/>
              <a:t> – linkovima, koje mogu biti riječi, slika ili područja na koja možemo kliknuti i otvoriti sadržaj.</a:t>
            </a:r>
          </a:p>
          <a:p>
            <a:pPr marL="0" indent="0">
              <a:buNone/>
            </a:pPr>
            <a:r>
              <a:rPr lang="hr-HR" sz="2600" dirty="0" smtClean="0"/>
              <a:t> </a:t>
            </a:r>
          </a:p>
          <a:p>
            <a:pPr marL="0" indent="0">
              <a:buNone/>
            </a:pPr>
            <a:r>
              <a:rPr lang="hr-HR" sz="2600" dirty="0" smtClean="0"/>
              <a:t>Svako mrežno mjesto ima </a:t>
            </a:r>
            <a:r>
              <a:rPr lang="hr-HR" sz="2600" b="1" dirty="0" smtClean="0"/>
              <a:t>početnu</a:t>
            </a:r>
            <a:r>
              <a:rPr lang="hr-HR" sz="2600" dirty="0" smtClean="0"/>
              <a:t> ili </a:t>
            </a:r>
            <a:r>
              <a:rPr lang="hr-HR" sz="2600" b="1" dirty="0" smtClean="0"/>
              <a:t>naslovnu</a:t>
            </a:r>
            <a:r>
              <a:rPr lang="hr-HR" sz="2600" dirty="0" smtClean="0"/>
              <a:t> </a:t>
            </a:r>
            <a:r>
              <a:rPr lang="hr-HR" sz="2600" b="1" dirty="0" smtClean="0"/>
              <a:t>stranicu</a:t>
            </a:r>
            <a:r>
              <a:rPr lang="hr-HR" sz="2600" dirty="0" smtClean="0"/>
              <a:t> najčešćeg naziva </a:t>
            </a:r>
            <a:r>
              <a:rPr lang="hr-HR" sz="2600" b="1" dirty="0" smtClean="0"/>
              <a:t>index.html</a:t>
            </a:r>
            <a:r>
              <a:rPr lang="hr-HR" sz="2600" dirty="0" smtClean="0"/>
              <a:t>. 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497" y="3112657"/>
            <a:ext cx="1762125" cy="95250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0379" y="4466853"/>
            <a:ext cx="912359" cy="1097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61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Adresa mrežne stranice (URL)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881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/>
              <a:t>S</a:t>
            </a:r>
            <a:r>
              <a:rPr lang="hr-HR" sz="2600" dirty="0" smtClean="0"/>
              <a:t>vaka mrežna stranica ima svoju jedinstvenu </a:t>
            </a:r>
            <a:r>
              <a:rPr lang="hr-HR" sz="2600" b="1" dirty="0" smtClean="0"/>
              <a:t>URL</a:t>
            </a:r>
            <a:r>
              <a:rPr lang="hr-HR" sz="2600" dirty="0" smtClean="0"/>
              <a:t> (</a:t>
            </a:r>
            <a:r>
              <a:rPr lang="hr-HR" sz="2600" i="1" dirty="0" smtClean="0"/>
              <a:t>Uniform Resource Locator) </a:t>
            </a:r>
            <a:r>
              <a:rPr lang="hr-HR" sz="2600" b="1" dirty="0" smtClean="0"/>
              <a:t>adresu</a:t>
            </a:r>
            <a:r>
              <a:rPr lang="hr-HR" sz="2600" dirty="0" smtClean="0"/>
              <a:t>.</a:t>
            </a:r>
            <a:endParaRPr lang="hr-HR" sz="2600" dirty="0"/>
          </a:p>
        </p:txBody>
      </p:sp>
      <p:grpSp>
        <p:nvGrpSpPr>
          <p:cNvPr id="23" name="Grupa 22"/>
          <p:cNvGrpSpPr/>
          <p:nvPr/>
        </p:nvGrpSpPr>
        <p:grpSpPr>
          <a:xfrm>
            <a:off x="2319426" y="2815049"/>
            <a:ext cx="8469526" cy="2091559"/>
            <a:chOff x="2319426" y="2815049"/>
            <a:chExt cx="8469526" cy="2091559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25165" y="2815049"/>
              <a:ext cx="5010150" cy="495300"/>
            </a:xfrm>
            <a:prstGeom prst="rect">
              <a:avLst/>
            </a:prstGeom>
          </p:spPr>
        </p:pic>
        <p:cxnSp>
          <p:nvCxnSpPr>
            <p:cNvPr id="6" name="Ravni poveznik sa strelicom 5"/>
            <p:cNvCxnSpPr/>
            <p:nvPr/>
          </p:nvCxnSpPr>
          <p:spPr>
            <a:xfrm flipV="1">
              <a:off x="3056709" y="3310349"/>
              <a:ext cx="378822" cy="7652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kstniOkvir 6"/>
            <p:cNvSpPr txBox="1"/>
            <p:nvPr/>
          </p:nvSpPr>
          <p:spPr>
            <a:xfrm>
              <a:off x="5636623" y="2978331"/>
              <a:ext cx="6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hr-HR" dirty="0"/>
            </a:p>
          </p:txBody>
        </p:sp>
        <p:sp>
          <p:nvSpPr>
            <p:cNvPr id="8" name="Pravokutnik 7"/>
            <p:cNvSpPr/>
            <p:nvPr/>
          </p:nvSpPr>
          <p:spPr>
            <a:xfrm>
              <a:off x="2319426" y="4075611"/>
              <a:ext cx="1230723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Protokol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0" name="Ravni poveznik sa strelicom 9"/>
            <p:cNvCxnSpPr>
              <a:stCxn id="12" idx="0"/>
            </p:cNvCxnSpPr>
            <p:nvPr/>
          </p:nvCxnSpPr>
          <p:spPr>
            <a:xfrm flipV="1">
              <a:off x="4550228" y="3255331"/>
              <a:ext cx="230778" cy="8202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Pravokutnik 11"/>
            <p:cNvSpPr/>
            <p:nvPr/>
          </p:nvSpPr>
          <p:spPr>
            <a:xfrm>
              <a:off x="4022199" y="4075611"/>
              <a:ext cx="105605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Mrežni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servis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3" name="Ravni poveznik sa strelicom 12"/>
            <p:cNvCxnSpPr/>
            <p:nvPr/>
          </p:nvCxnSpPr>
          <p:spPr>
            <a:xfrm flipV="1">
              <a:off x="5954699" y="3282299"/>
              <a:ext cx="55578" cy="8213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Pravokutnik 14"/>
            <p:cNvSpPr/>
            <p:nvPr/>
          </p:nvSpPr>
          <p:spPr>
            <a:xfrm>
              <a:off x="5426670" y="4103661"/>
              <a:ext cx="124425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Domena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6" name="Ravni poveznik sa strelicom 15"/>
            <p:cNvCxnSpPr/>
            <p:nvPr/>
          </p:nvCxnSpPr>
          <p:spPr>
            <a:xfrm flipH="1" flipV="1">
              <a:off x="6678825" y="3239302"/>
              <a:ext cx="727815" cy="86435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Pravokutnik 17"/>
            <p:cNvSpPr/>
            <p:nvPr/>
          </p:nvSpPr>
          <p:spPr>
            <a:xfrm>
              <a:off x="6886719" y="4075610"/>
              <a:ext cx="1217000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Vršna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domena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9" name="Ravni poveznik sa strelicom 18"/>
            <p:cNvCxnSpPr/>
            <p:nvPr/>
          </p:nvCxnSpPr>
          <p:spPr>
            <a:xfrm flipH="1" flipV="1">
              <a:off x="8187933" y="3198214"/>
              <a:ext cx="1491644" cy="90544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Pravokutnik 20"/>
            <p:cNvSpPr/>
            <p:nvPr/>
          </p:nvSpPr>
          <p:spPr>
            <a:xfrm>
              <a:off x="8920171" y="4075609"/>
              <a:ext cx="1868781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Naziv mrežne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stranice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1920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Pristup mrežnoj stranici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842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Nakon što izradimo i objavimo </a:t>
            </a:r>
            <a:r>
              <a:rPr lang="hr-HR" sz="2600" b="1" dirty="0" smtClean="0"/>
              <a:t>mrežno</a:t>
            </a:r>
            <a:r>
              <a:rPr lang="hr-HR" sz="2600" dirty="0" smtClean="0"/>
              <a:t> </a:t>
            </a:r>
            <a:r>
              <a:rPr lang="hr-HR" sz="2600" b="1" dirty="0" smtClean="0"/>
              <a:t>mjesto</a:t>
            </a:r>
            <a:r>
              <a:rPr lang="hr-HR" sz="2600" dirty="0" smtClean="0"/>
              <a:t> na </a:t>
            </a:r>
            <a:r>
              <a:rPr lang="hr-HR" sz="2600" b="1" dirty="0" smtClean="0"/>
              <a:t>poslužitelju</a:t>
            </a:r>
            <a:r>
              <a:rPr lang="hr-HR" sz="2600" dirty="0" smtClean="0"/>
              <a:t>, ono postaje dostupno korisnicima interneta. 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7949" y="2579917"/>
            <a:ext cx="5445850" cy="3200996"/>
          </a:xfrm>
          <a:prstGeom prst="rect">
            <a:avLst/>
          </a:prstGeom>
        </p:spPr>
      </p:pic>
      <p:sp>
        <p:nvSpPr>
          <p:cNvPr id="5" name="Strelica udesno 4"/>
          <p:cNvSpPr/>
          <p:nvPr/>
        </p:nvSpPr>
        <p:spPr>
          <a:xfrm>
            <a:off x="4704805" y="4180415"/>
            <a:ext cx="1084217" cy="326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Pravokutnik 5"/>
          <p:cNvSpPr/>
          <p:nvPr/>
        </p:nvSpPr>
        <p:spPr>
          <a:xfrm>
            <a:off x="838199" y="3580250"/>
            <a:ext cx="374767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Pristup mrežnoj stranici</a:t>
            </a:r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komunikacija</a:t>
            </a:r>
          </a:p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korisnika i poslužitelja</a:t>
            </a:r>
          </a:p>
        </p:txBody>
      </p:sp>
    </p:spTree>
    <p:extLst>
      <p:ext uri="{BB962C8B-B14F-4D97-AF65-F5344CB8AC3E}">
        <p14:creationId xmlns:p14="http://schemas.microsoft.com/office/powerpoint/2010/main" val="676700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Dijelovi mrežnih stranica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9442270" cy="4017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Uobičajeni </a:t>
            </a:r>
            <a:r>
              <a:rPr lang="hr-HR" sz="2600" b="1" dirty="0" smtClean="0"/>
              <a:t>dijelovi</a:t>
            </a:r>
            <a:r>
              <a:rPr lang="hr-HR" sz="2600" dirty="0" smtClean="0"/>
              <a:t> </a:t>
            </a:r>
            <a:r>
              <a:rPr lang="hr-HR" sz="2600" b="1" dirty="0" smtClean="0"/>
              <a:t>mrežnih</a:t>
            </a:r>
            <a:r>
              <a:rPr lang="hr-HR" sz="2600" dirty="0" smtClean="0"/>
              <a:t> </a:t>
            </a:r>
            <a:r>
              <a:rPr lang="hr-HR" sz="2600" b="1" dirty="0" smtClean="0"/>
              <a:t>stranica</a:t>
            </a:r>
            <a:r>
              <a:rPr lang="hr-HR" sz="2600" dirty="0" smtClean="0"/>
              <a:t> su: </a:t>
            </a:r>
          </a:p>
          <a:p>
            <a:r>
              <a:rPr lang="hr-HR" sz="2600" b="1" dirty="0" smtClean="0"/>
              <a:t>zaglavlje</a:t>
            </a:r>
            <a:r>
              <a:rPr lang="hr-HR" sz="2600" dirty="0" smtClean="0"/>
              <a:t> – obično sadrži logotip, poveznice na društvene mreže, datum i vrijeme i slično</a:t>
            </a:r>
          </a:p>
          <a:p>
            <a:r>
              <a:rPr lang="hr-HR" sz="2600" b="1" dirty="0" smtClean="0"/>
              <a:t>navigacija</a:t>
            </a:r>
            <a:r>
              <a:rPr lang="hr-HR" sz="2600" dirty="0" smtClean="0"/>
              <a:t> – obuhvaća popis poveznica koje korisnicima omogućuju kretanje mrežnim mjestom i pronalaženje sadržaja</a:t>
            </a:r>
          </a:p>
          <a:p>
            <a:r>
              <a:rPr lang="hr-HR" sz="2600" b="1" dirty="0" smtClean="0"/>
              <a:t>sadržaj</a:t>
            </a:r>
            <a:r>
              <a:rPr lang="hr-HR" sz="2600" dirty="0" smtClean="0"/>
              <a:t> </a:t>
            </a:r>
            <a:r>
              <a:rPr lang="hr-HR" sz="2600" b="1" dirty="0" smtClean="0"/>
              <a:t>mrežne</a:t>
            </a:r>
            <a:r>
              <a:rPr lang="hr-HR" sz="2600" dirty="0" smtClean="0"/>
              <a:t> </a:t>
            </a:r>
            <a:r>
              <a:rPr lang="hr-HR" sz="2600" b="1" dirty="0" smtClean="0"/>
              <a:t>stranice</a:t>
            </a:r>
            <a:r>
              <a:rPr lang="hr-HR" sz="2600" dirty="0" smtClean="0"/>
              <a:t> – dio stranice na kojem se nalaze tekstovi, slike, grafički prikazi, upitnici i ankete, video i slično</a:t>
            </a:r>
          </a:p>
          <a:p>
            <a:r>
              <a:rPr lang="hr-HR" sz="2600" b="1" dirty="0" smtClean="0"/>
              <a:t>podnožje</a:t>
            </a:r>
            <a:r>
              <a:rPr lang="hr-HR" sz="2600" dirty="0" smtClean="0"/>
              <a:t> – informacije o privatnosti, uvjetima uporabe, podatke o autoru i slično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3265926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Preporuke za dobar dizajn stranice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Ukoliko želimo da stranica bude privlačna korisnicima dobro je slijediti korake: </a:t>
            </a:r>
          </a:p>
          <a:p>
            <a:pPr marL="0" indent="0">
              <a:buNone/>
            </a:pPr>
            <a:endParaRPr lang="hr-HR" sz="2600" dirty="0" smtClean="0"/>
          </a:p>
          <a:p>
            <a:r>
              <a:rPr lang="hr-HR" sz="2600" dirty="0" smtClean="0"/>
              <a:t>neka mrežna stranica bude funkcionalna</a:t>
            </a:r>
          </a:p>
          <a:p>
            <a:r>
              <a:rPr lang="hr-HR" sz="2600" dirty="0" smtClean="0"/>
              <a:t>privucite pažnju </a:t>
            </a:r>
          </a:p>
          <a:p>
            <a:r>
              <a:rPr lang="hr-HR" sz="2600" dirty="0" smtClean="0"/>
              <a:t>važna je jednostavnost</a:t>
            </a:r>
          </a:p>
          <a:p>
            <a:r>
              <a:rPr lang="hr-HR" sz="2600" dirty="0" smtClean="0"/>
              <a:t>lako korištenje</a:t>
            </a:r>
          </a:p>
          <a:p>
            <a:r>
              <a:rPr lang="hr-HR" sz="2600" dirty="0" smtClean="0"/>
              <a:t>mobilna verzija mrežne stranice</a:t>
            </a:r>
            <a:endParaRPr lang="hr-HR" sz="2600" dirty="0"/>
          </a:p>
        </p:txBody>
      </p:sp>
      <p:sp>
        <p:nvSpPr>
          <p:cNvPr id="4" name="Pravokutnik 3"/>
          <p:cNvSpPr/>
          <p:nvPr/>
        </p:nvSpPr>
        <p:spPr>
          <a:xfrm rot="1111424">
            <a:off x="8623733" y="3327042"/>
            <a:ext cx="23642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SAVJETI</a:t>
            </a:r>
            <a:endParaRPr lang="hr-H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0093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109427"/>
            <a:ext cx="5784670" cy="3207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Posjetite mrežnu stranicu svoje škole. Krećite se navigacijom stranice i pokušajte uočiti dijelove mrežne stranice koje smo spomenuli.</a:t>
            </a:r>
          </a:p>
          <a:p>
            <a:pPr marL="0" indent="0">
              <a:buNone/>
            </a:pPr>
            <a:r>
              <a:rPr lang="hr-HR" dirty="0" smtClean="0"/>
              <a:t> </a:t>
            </a:r>
          </a:p>
          <a:p>
            <a:pPr marL="0" indent="0">
              <a:buNone/>
            </a:pPr>
            <a:r>
              <a:rPr lang="hr-HR" dirty="0" smtClean="0"/>
              <a:t>Što možete zaključiti o dizajnu mrežne stranice vaše škole? 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4586" y="1988979"/>
            <a:ext cx="3552825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22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328</Words>
  <Application>Microsoft Office PowerPoint</Application>
  <PresentationFormat>Široki zaslon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Mrežno mjesto i mrežne stranice</vt:lpstr>
      <vt:lpstr>Prisjetimo se…</vt:lpstr>
      <vt:lpstr>Mrežno mjesto</vt:lpstr>
      <vt:lpstr>Mrežna stranica</vt:lpstr>
      <vt:lpstr>Adresa mrežne stranice (URL)</vt:lpstr>
      <vt:lpstr>Pristup mrežnoj stranici</vt:lpstr>
      <vt:lpstr>Dijelovi mrežnih stranica</vt:lpstr>
      <vt:lpstr>Preporuke za dobar dizajn stranice</vt:lpstr>
      <vt:lpstr>ZADATAK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21</cp:revision>
  <dcterms:created xsi:type="dcterms:W3CDTF">2021-04-08T02:08:44Z</dcterms:created>
  <dcterms:modified xsi:type="dcterms:W3CDTF">2021-08-07T18:41:45Z</dcterms:modified>
</cp:coreProperties>
</file>